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
      <p:font typeface="Average"/>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10.png>
</file>

<file path=ppt/media/image2.png>
</file>

<file path=ppt/media/image5.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cf08c2164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cf08c2164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cf08c216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cf08c216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cf08c2164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cf08c2164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cf08c2164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cf08c2164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cf08c21646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cf08c21646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cf08c2164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cf08c2164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5.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4257350" y="3352325"/>
            <a:ext cx="2173200" cy="7434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sz="1100">
                <a:latin typeface="Lato"/>
                <a:ea typeface="Lato"/>
                <a:cs typeface="Lato"/>
                <a:sym typeface="Lato"/>
              </a:rPr>
              <a:t>MD. RAFIUL MAHI</a:t>
            </a:r>
            <a:endParaRPr sz="1100">
              <a:latin typeface="Lato"/>
              <a:ea typeface="Lato"/>
              <a:cs typeface="Lato"/>
              <a:sym typeface="Lato"/>
            </a:endParaRPr>
          </a:p>
          <a:p>
            <a:pPr indent="0" lvl="0" marL="0" rtl="0" algn="just">
              <a:lnSpc>
                <a:spcPct val="115000"/>
              </a:lnSpc>
              <a:spcBef>
                <a:spcPts val="0"/>
              </a:spcBef>
              <a:spcAft>
                <a:spcPts val="0"/>
              </a:spcAft>
              <a:buNone/>
            </a:pPr>
            <a:r>
              <a:rPr lang="en-GB" sz="1100">
                <a:latin typeface="Lato"/>
                <a:ea typeface="Lato"/>
                <a:cs typeface="Lato"/>
                <a:sym typeface="Lato"/>
              </a:rPr>
              <a:t>20301324</a:t>
            </a:r>
            <a:endParaRPr sz="1100">
              <a:latin typeface="Lato"/>
              <a:ea typeface="Lato"/>
              <a:cs typeface="Lato"/>
              <a:sym typeface="Lato"/>
            </a:endParaRPr>
          </a:p>
          <a:p>
            <a:pPr indent="0" lvl="0" marL="0" rtl="0" algn="just">
              <a:lnSpc>
                <a:spcPct val="115000"/>
              </a:lnSpc>
              <a:spcBef>
                <a:spcPts val="0"/>
              </a:spcBef>
              <a:spcAft>
                <a:spcPts val="0"/>
              </a:spcAft>
              <a:buNone/>
            </a:pPr>
            <a:r>
              <a:rPr lang="en-GB" sz="1100">
                <a:latin typeface="Lato"/>
                <a:ea typeface="Lato"/>
                <a:cs typeface="Lato"/>
                <a:sym typeface="Lato"/>
              </a:rPr>
              <a:t>md.rafiul.mahi</a:t>
            </a:r>
            <a:r>
              <a:rPr lang="en-GB" sz="1100">
                <a:latin typeface="Lato"/>
                <a:ea typeface="Lato"/>
                <a:cs typeface="Lato"/>
                <a:sym typeface="Lato"/>
              </a:rPr>
              <a:t>@g.bracu.ac.bd</a:t>
            </a:r>
            <a:endParaRPr sz="1100">
              <a:latin typeface="Lato"/>
              <a:ea typeface="Lato"/>
              <a:cs typeface="Lato"/>
              <a:sym typeface="Lato"/>
            </a:endParaRPr>
          </a:p>
        </p:txBody>
      </p:sp>
      <p:sp>
        <p:nvSpPr>
          <p:cNvPr id="229" name="Google Shape;229;p17"/>
          <p:cNvSpPr txBox="1"/>
          <p:nvPr/>
        </p:nvSpPr>
        <p:spPr>
          <a:xfrm>
            <a:off x="2455800" y="578175"/>
            <a:ext cx="66882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700">
                <a:solidFill>
                  <a:schemeClr val="lt1"/>
                </a:solidFill>
                <a:latin typeface="Montserrat"/>
                <a:ea typeface="Montserrat"/>
                <a:cs typeface="Montserrat"/>
                <a:sym typeface="Montserrat"/>
              </a:rPr>
              <a:t>An efficient Deep learning approach to detect multiclass traffic signal violation using image processing</a:t>
            </a:r>
            <a:endParaRPr b="1" sz="1200">
              <a:solidFill>
                <a:schemeClr val="lt1"/>
              </a:solidFill>
              <a:latin typeface="Lato"/>
              <a:ea typeface="Lato"/>
              <a:cs typeface="Lato"/>
              <a:sym typeface="Lato"/>
            </a:endParaRPr>
          </a:p>
        </p:txBody>
      </p:sp>
      <p:cxnSp>
        <p:nvCxnSpPr>
          <p:cNvPr id="230" name="Google Shape;230;p17"/>
          <p:cNvCxnSpPr/>
          <p:nvPr/>
        </p:nvCxnSpPr>
        <p:spPr>
          <a:xfrm>
            <a:off x="2537625" y="1381225"/>
            <a:ext cx="6338700" cy="10800"/>
          </a:xfrm>
          <a:prstGeom prst="straightConnector1">
            <a:avLst/>
          </a:prstGeom>
          <a:noFill/>
          <a:ln cap="flat" cmpd="sng" w="9525">
            <a:solidFill>
              <a:srgbClr val="FFFF00"/>
            </a:solidFill>
            <a:prstDash val="solid"/>
            <a:round/>
            <a:headEnd len="med" w="med" type="none"/>
            <a:tailEnd len="med" w="med" type="none"/>
          </a:ln>
        </p:spPr>
      </p:cxnSp>
      <p:sp>
        <p:nvSpPr>
          <p:cNvPr id="231" name="Google Shape;231;p17"/>
          <p:cNvSpPr txBox="1"/>
          <p:nvPr/>
        </p:nvSpPr>
        <p:spPr>
          <a:xfrm>
            <a:off x="6882500" y="2285750"/>
            <a:ext cx="2295300" cy="743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GB" sz="1100">
                <a:solidFill>
                  <a:schemeClr val="lt1"/>
                </a:solidFill>
                <a:latin typeface="Lato"/>
                <a:ea typeface="Lato"/>
                <a:cs typeface="Lato"/>
                <a:sym typeface="Lato"/>
              </a:rPr>
              <a:t>AVISHEK ROY SPARSHO</a:t>
            </a:r>
            <a:endParaRPr sz="1100">
              <a:solidFill>
                <a:schemeClr val="lt1"/>
              </a:solidFill>
              <a:latin typeface="Lato"/>
              <a:ea typeface="Lato"/>
              <a:cs typeface="Lato"/>
              <a:sym typeface="Lato"/>
            </a:endParaRPr>
          </a:p>
          <a:p>
            <a:pPr indent="0" lvl="0" marL="0" rtl="0" algn="just">
              <a:lnSpc>
                <a:spcPct val="115000"/>
              </a:lnSpc>
              <a:spcBef>
                <a:spcPts val="0"/>
              </a:spcBef>
              <a:spcAft>
                <a:spcPts val="0"/>
              </a:spcAft>
              <a:buNone/>
            </a:pPr>
            <a:r>
              <a:rPr lang="en-GB" sz="1100">
                <a:solidFill>
                  <a:schemeClr val="lt1"/>
                </a:solidFill>
                <a:latin typeface="Lato"/>
                <a:ea typeface="Lato"/>
                <a:cs typeface="Lato"/>
                <a:sym typeface="Lato"/>
              </a:rPr>
              <a:t>20301269</a:t>
            </a:r>
            <a:endParaRPr sz="1100">
              <a:solidFill>
                <a:schemeClr val="lt1"/>
              </a:solidFill>
              <a:latin typeface="Lato"/>
              <a:ea typeface="Lato"/>
              <a:cs typeface="Lato"/>
              <a:sym typeface="Lato"/>
            </a:endParaRPr>
          </a:p>
          <a:p>
            <a:pPr indent="0" lvl="0" marL="0" rtl="0" algn="just">
              <a:lnSpc>
                <a:spcPct val="115000"/>
              </a:lnSpc>
              <a:spcBef>
                <a:spcPts val="0"/>
              </a:spcBef>
              <a:spcAft>
                <a:spcPts val="0"/>
              </a:spcAft>
              <a:buNone/>
            </a:pPr>
            <a:r>
              <a:rPr lang="en-GB" sz="1100">
                <a:solidFill>
                  <a:schemeClr val="lt1"/>
                </a:solidFill>
                <a:latin typeface="Lato"/>
                <a:ea typeface="Lato"/>
                <a:cs typeface="Lato"/>
                <a:sym typeface="Lato"/>
              </a:rPr>
              <a:t>avishek.roy.sparsho@g.bracu.ac.bd</a:t>
            </a:r>
            <a:endParaRPr sz="1100">
              <a:solidFill>
                <a:schemeClr val="lt1"/>
              </a:solidFill>
              <a:latin typeface="Lato"/>
              <a:ea typeface="Lato"/>
              <a:cs typeface="Lato"/>
              <a:sym typeface="Lato"/>
            </a:endParaRPr>
          </a:p>
        </p:txBody>
      </p:sp>
      <p:sp>
        <p:nvSpPr>
          <p:cNvPr id="232" name="Google Shape;232;p17"/>
          <p:cNvSpPr txBox="1"/>
          <p:nvPr/>
        </p:nvSpPr>
        <p:spPr>
          <a:xfrm>
            <a:off x="4257350" y="2285750"/>
            <a:ext cx="2417400" cy="743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GB" sz="1100">
                <a:solidFill>
                  <a:schemeClr val="lt1"/>
                </a:solidFill>
                <a:latin typeface="Lato"/>
                <a:ea typeface="Lato"/>
                <a:cs typeface="Lato"/>
                <a:sym typeface="Lato"/>
              </a:rPr>
              <a:t>MD. ABID HOSSINE</a:t>
            </a:r>
            <a:endParaRPr sz="1100">
              <a:solidFill>
                <a:schemeClr val="lt1"/>
              </a:solidFill>
              <a:latin typeface="Lato"/>
              <a:ea typeface="Lato"/>
              <a:cs typeface="Lato"/>
              <a:sym typeface="Lato"/>
            </a:endParaRPr>
          </a:p>
          <a:p>
            <a:pPr indent="0" lvl="0" marL="0" rtl="0" algn="just">
              <a:lnSpc>
                <a:spcPct val="115000"/>
              </a:lnSpc>
              <a:spcBef>
                <a:spcPts val="0"/>
              </a:spcBef>
              <a:spcAft>
                <a:spcPts val="0"/>
              </a:spcAft>
              <a:buNone/>
            </a:pPr>
            <a:r>
              <a:rPr lang="en-GB" sz="1100">
                <a:solidFill>
                  <a:schemeClr val="lt1"/>
                </a:solidFill>
                <a:latin typeface="Lato"/>
                <a:ea typeface="Lato"/>
                <a:cs typeface="Lato"/>
                <a:sym typeface="Lato"/>
              </a:rPr>
              <a:t>20301392</a:t>
            </a:r>
            <a:endParaRPr sz="1100">
              <a:solidFill>
                <a:schemeClr val="lt1"/>
              </a:solidFill>
              <a:latin typeface="Lato"/>
              <a:ea typeface="Lato"/>
              <a:cs typeface="Lato"/>
              <a:sym typeface="Lato"/>
            </a:endParaRPr>
          </a:p>
          <a:p>
            <a:pPr indent="0" lvl="0" marL="0" rtl="0" algn="just">
              <a:lnSpc>
                <a:spcPct val="115000"/>
              </a:lnSpc>
              <a:spcBef>
                <a:spcPts val="0"/>
              </a:spcBef>
              <a:spcAft>
                <a:spcPts val="0"/>
              </a:spcAft>
              <a:buNone/>
            </a:pPr>
            <a:r>
              <a:rPr lang="en-GB" sz="1100">
                <a:solidFill>
                  <a:schemeClr val="lt1"/>
                </a:solidFill>
                <a:latin typeface="Lato"/>
                <a:ea typeface="Lato"/>
                <a:cs typeface="Lato"/>
                <a:sym typeface="Lato"/>
              </a:rPr>
              <a:t>md.abid.hossine@g.bracu.ac.bd</a:t>
            </a:r>
            <a:endParaRPr sz="1300">
              <a:solidFill>
                <a:schemeClr val="lt1"/>
              </a:solidFill>
              <a:latin typeface="Lato"/>
              <a:ea typeface="Lato"/>
              <a:cs typeface="Lato"/>
              <a:sym typeface="Lato"/>
            </a:endParaRPr>
          </a:p>
        </p:txBody>
      </p:sp>
      <p:sp>
        <p:nvSpPr>
          <p:cNvPr id="233" name="Google Shape;233;p17"/>
          <p:cNvSpPr txBox="1"/>
          <p:nvPr/>
        </p:nvSpPr>
        <p:spPr>
          <a:xfrm>
            <a:off x="7006400" y="3300875"/>
            <a:ext cx="2047500" cy="743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GB" sz="1100">
                <a:solidFill>
                  <a:schemeClr val="lt1"/>
                </a:solidFill>
                <a:latin typeface="Lato"/>
                <a:ea typeface="Lato"/>
                <a:cs typeface="Lato"/>
                <a:sym typeface="Lato"/>
              </a:rPr>
              <a:t>MD. ANIK KHAN</a:t>
            </a:r>
            <a:endParaRPr sz="1100">
              <a:solidFill>
                <a:schemeClr val="lt1"/>
              </a:solidFill>
              <a:latin typeface="Lato"/>
              <a:ea typeface="Lato"/>
              <a:cs typeface="Lato"/>
              <a:sym typeface="Lato"/>
            </a:endParaRPr>
          </a:p>
          <a:p>
            <a:pPr indent="0" lvl="0" marL="0" rtl="0" algn="just">
              <a:lnSpc>
                <a:spcPct val="115000"/>
              </a:lnSpc>
              <a:spcBef>
                <a:spcPts val="0"/>
              </a:spcBef>
              <a:spcAft>
                <a:spcPts val="0"/>
              </a:spcAft>
              <a:buNone/>
            </a:pPr>
            <a:r>
              <a:rPr lang="en-GB" sz="1100">
                <a:solidFill>
                  <a:schemeClr val="lt1"/>
                </a:solidFill>
                <a:latin typeface="Lato"/>
                <a:ea typeface="Lato"/>
                <a:cs typeface="Lato"/>
                <a:sym typeface="Lato"/>
              </a:rPr>
              <a:t>20301350</a:t>
            </a:r>
            <a:endParaRPr sz="1100">
              <a:solidFill>
                <a:schemeClr val="lt1"/>
              </a:solidFill>
              <a:latin typeface="Lato"/>
              <a:ea typeface="Lato"/>
              <a:cs typeface="Lato"/>
              <a:sym typeface="Lato"/>
            </a:endParaRPr>
          </a:p>
          <a:p>
            <a:pPr indent="0" lvl="0" marL="0" rtl="0" algn="just">
              <a:lnSpc>
                <a:spcPct val="115000"/>
              </a:lnSpc>
              <a:spcBef>
                <a:spcPts val="0"/>
              </a:spcBef>
              <a:spcAft>
                <a:spcPts val="0"/>
              </a:spcAft>
              <a:buNone/>
            </a:pPr>
            <a:r>
              <a:rPr lang="en-GB" sz="1100">
                <a:solidFill>
                  <a:schemeClr val="lt1"/>
                </a:solidFill>
                <a:latin typeface="Lato"/>
                <a:ea typeface="Lato"/>
                <a:cs typeface="Lato"/>
                <a:sym typeface="Lato"/>
              </a:rPr>
              <a:t>md.anik.khan@g.bracu.ac.bd</a:t>
            </a:r>
            <a:endParaRPr sz="1100">
              <a:solidFill>
                <a:schemeClr val="lt1"/>
              </a:solidFill>
              <a:latin typeface="Lato"/>
              <a:ea typeface="Lato"/>
              <a:cs typeface="Lato"/>
              <a:sym typeface="Lato"/>
            </a:endParaRPr>
          </a:p>
        </p:txBody>
      </p:sp>
      <p:pic>
        <p:nvPicPr>
          <p:cNvPr id="234" name="Google Shape;234;p17"/>
          <p:cNvPicPr preferRelativeResize="0"/>
          <p:nvPr/>
        </p:nvPicPr>
        <p:blipFill>
          <a:blip r:embed="rId3">
            <a:alphaModFix/>
          </a:blip>
          <a:stretch>
            <a:fillRect/>
          </a:stretch>
        </p:blipFill>
        <p:spPr>
          <a:xfrm>
            <a:off x="0" y="4435500"/>
            <a:ext cx="773860" cy="708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6"/>
          <p:cNvSpPr txBox="1"/>
          <p:nvPr>
            <p:ph idx="1" type="body"/>
          </p:nvPr>
        </p:nvSpPr>
        <p:spPr>
          <a:xfrm>
            <a:off x="1182425" y="246325"/>
            <a:ext cx="7577400" cy="4650900"/>
          </a:xfrm>
          <a:prstGeom prst="rect">
            <a:avLst/>
          </a:prstGeom>
        </p:spPr>
        <p:txBody>
          <a:bodyPr anchorCtr="0" anchor="t" bIns="91425" lIns="91425" spcFirstLastPara="1" rIns="91425" wrap="square" tIns="91425">
            <a:noAutofit/>
          </a:bodyPr>
          <a:lstStyle/>
          <a:p>
            <a:pPr indent="-12700" lvl="0" marL="368300" rtl="0" algn="l">
              <a:spcBef>
                <a:spcPts val="1200"/>
              </a:spcBef>
              <a:spcAft>
                <a:spcPts val="0"/>
              </a:spcAft>
              <a:buNone/>
            </a:pPr>
            <a:r>
              <a:rPr lang="en-GB">
                <a:latin typeface="Arial"/>
                <a:ea typeface="Arial"/>
                <a:cs typeface="Arial"/>
                <a:sym typeface="Arial"/>
              </a:rPr>
              <a:t>5.</a:t>
            </a:r>
            <a:r>
              <a:rPr lang="en-GB">
                <a:latin typeface="Arial"/>
                <a:ea typeface="Arial"/>
                <a:cs typeface="Arial"/>
                <a:sym typeface="Arial"/>
              </a:rPr>
              <a:t>Ravish, R., Rangaswamy, S., &amp; Char, K. (2021). Intelligent traffic violation detection. </a:t>
            </a:r>
            <a:r>
              <a:rPr i="1" lang="en-GB">
                <a:latin typeface="Arial"/>
                <a:ea typeface="Arial"/>
                <a:cs typeface="Arial"/>
                <a:sym typeface="Arial"/>
              </a:rPr>
              <a:t>2021 2nd Global Conference for Advancement in Technology (GCAT)</a:t>
            </a:r>
            <a:r>
              <a:rPr lang="en-GB">
                <a:latin typeface="Arial"/>
                <a:ea typeface="Arial"/>
                <a:cs typeface="Arial"/>
                <a:sym typeface="Arial"/>
              </a:rPr>
              <a:t>. doi:10.1109/gcat52182.2021.9587520 </a:t>
            </a:r>
            <a:endParaRPr>
              <a:latin typeface="Arial"/>
              <a:ea typeface="Arial"/>
              <a:cs typeface="Arial"/>
              <a:sym typeface="Arial"/>
            </a:endParaRPr>
          </a:p>
          <a:p>
            <a:pPr indent="-12700" lvl="0" marL="368300" rtl="0" algn="l">
              <a:spcBef>
                <a:spcPts val="1200"/>
              </a:spcBef>
              <a:spcAft>
                <a:spcPts val="0"/>
              </a:spcAft>
              <a:buNone/>
            </a:pPr>
            <a:r>
              <a:rPr lang="en-GB">
                <a:latin typeface="Arial"/>
                <a:ea typeface="Arial"/>
                <a:cs typeface="Arial"/>
                <a:sym typeface="Arial"/>
              </a:rPr>
              <a:t>6.</a:t>
            </a:r>
            <a:r>
              <a:rPr lang="en-GB">
                <a:latin typeface="Arial"/>
                <a:ea typeface="Arial"/>
                <a:cs typeface="Arial"/>
                <a:sym typeface="Arial"/>
              </a:rPr>
              <a:t>Reddy, P. S., Nishwa, T., Reddy, R. S., Sadviq, C., &amp; Rithvik, K. (2021). Traffic rules violation detection using Machine Learning Techniques. </a:t>
            </a:r>
            <a:r>
              <a:rPr i="1" lang="en-GB">
                <a:latin typeface="Arial"/>
                <a:ea typeface="Arial"/>
                <a:cs typeface="Arial"/>
                <a:sym typeface="Arial"/>
              </a:rPr>
              <a:t>2021 6th International Conference on Communication and Electronics Systems (ICCES)</a:t>
            </a:r>
            <a:r>
              <a:rPr lang="en-GB">
                <a:latin typeface="Arial"/>
                <a:ea typeface="Arial"/>
                <a:cs typeface="Arial"/>
                <a:sym typeface="Arial"/>
              </a:rPr>
              <a:t>. doi:10.1109/icces51350.2021.9488998 </a:t>
            </a:r>
            <a:endParaRPr>
              <a:latin typeface="Arial"/>
              <a:ea typeface="Arial"/>
              <a:cs typeface="Arial"/>
              <a:sym typeface="Arial"/>
            </a:endParaRPr>
          </a:p>
          <a:p>
            <a:pPr indent="-12700" lvl="0" marL="368300" rtl="0" algn="l">
              <a:spcBef>
                <a:spcPts val="1200"/>
              </a:spcBef>
              <a:spcAft>
                <a:spcPts val="0"/>
              </a:spcAft>
              <a:buNone/>
            </a:pPr>
            <a:r>
              <a:rPr lang="en-GB">
                <a:latin typeface="Arial"/>
                <a:ea typeface="Arial"/>
                <a:cs typeface="Arial"/>
                <a:sym typeface="Arial"/>
              </a:rPr>
              <a:t>7.Tonge, A., Chandak, S., Khiste, R., Khan, U., &amp; Bewoor, L. A. (2020). Traffic rules violation detection using Deep Learning. </a:t>
            </a:r>
            <a:r>
              <a:rPr i="1" lang="en-GB">
                <a:latin typeface="Arial"/>
                <a:ea typeface="Arial"/>
                <a:cs typeface="Arial"/>
                <a:sym typeface="Arial"/>
              </a:rPr>
              <a:t>2020 4th International Conference on Electronics, Communication and Aerospace Technology (ICECA)</a:t>
            </a:r>
            <a:r>
              <a:rPr lang="en-GB">
                <a:latin typeface="Arial"/>
                <a:ea typeface="Arial"/>
                <a:cs typeface="Arial"/>
                <a:sym typeface="Arial"/>
              </a:rPr>
              <a:t>. doi:10.1109/iceca49313.2020.9297495 </a:t>
            </a:r>
            <a:endParaRPr>
              <a:latin typeface="Arial"/>
              <a:ea typeface="Arial"/>
              <a:cs typeface="Arial"/>
              <a:sym typeface="Arial"/>
            </a:endParaRPr>
          </a:p>
          <a:p>
            <a:pPr indent="-12700" lvl="0" marL="368300" rtl="0" algn="l">
              <a:spcBef>
                <a:spcPts val="1200"/>
              </a:spcBef>
              <a:spcAft>
                <a:spcPts val="0"/>
              </a:spcAft>
              <a:buNone/>
            </a:pPr>
            <a:r>
              <a:t/>
            </a:r>
            <a:endParaRPr>
              <a:latin typeface="Arial"/>
              <a:ea typeface="Arial"/>
              <a:cs typeface="Arial"/>
              <a:sym typeface="Arial"/>
            </a:endParaRPr>
          </a:p>
          <a:p>
            <a:pPr indent="0" lvl="0" marL="457200" rtl="0" algn="l">
              <a:spcBef>
                <a:spcPts val="1200"/>
              </a:spcBef>
              <a:spcAft>
                <a:spcPts val="0"/>
              </a:spcAft>
              <a:buNone/>
            </a:pPr>
            <a:r>
              <a:rPr lang="en-GB">
                <a:latin typeface="Arial"/>
                <a:ea typeface="Arial"/>
                <a:cs typeface="Arial"/>
                <a:sym typeface="Arial"/>
              </a:rPr>
              <a:t>8.N. Lokhande, S. Ahirrao, S. Dhamale and M. Shaikh, "I- TVS: Instantaneous-Traffic Violation  </a:t>
            </a:r>
            <a:r>
              <a:rPr lang="en-GB">
                <a:latin typeface="Arial"/>
                <a:ea typeface="Arial"/>
                <a:cs typeface="Arial"/>
                <a:sym typeface="Arial"/>
              </a:rPr>
              <a:t>Surveillance System Using Machine Learning," 2023 Second International Conference On Smart Technologies For Smart Nation (SmartTechCon), Singapore, Singapore, 2023, pp. 1128-1134, doi: 10.1109/SmartTechCon57526.2023.10391806. </a:t>
            </a:r>
            <a:endParaRPr>
              <a:latin typeface="Arial"/>
              <a:ea typeface="Arial"/>
              <a:cs typeface="Arial"/>
              <a:sym typeface="Arial"/>
            </a:endParaRPr>
          </a:p>
          <a:p>
            <a:pPr indent="-12700" lvl="0" marL="368300" rtl="0" algn="l">
              <a:spcBef>
                <a:spcPts val="1200"/>
              </a:spcBef>
              <a:spcAft>
                <a:spcPts val="1200"/>
              </a:spcAft>
              <a:buNone/>
            </a:pPr>
            <a:r>
              <a:t/>
            </a:r>
            <a:endParaRPr>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7"/>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290" name="Google Shape;290;p27"/>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Arial"/>
                <a:ea typeface="Arial"/>
                <a:cs typeface="Arial"/>
                <a:sym typeface="Arial"/>
              </a:rPr>
              <a:t>FOR ALL THE TIME BEING</a:t>
            </a:r>
            <a:endParaRPr/>
          </a:p>
        </p:txBody>
      </p:sp>
      <p:grpSp>
        <p:nvGrpSpPr>
          <p:cNvPr id="291" name="Google Shape;291;p27"/>
          <p:cNvGrpSpPr/>
          <p:nvPr/>
        </p:nvGrpSpPr>
        <p:grpSpPr>
          <a:xfrm>
            <a:off x="4066820" y="1553491"/>
            <a:ext cx="3159984" cy="2439109"/>
            <a:chOff x="3553042" y="1657806"/>
            <a:chExt cx="3461100" cy="2671532"/>
          </a:xfrm>
        </p:grpSpPr>
        <p:sp>
          <p:nvSpPr>
            <p:cNvPr id="292" name="Google Shape;292;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0" name="Google Shape;300;p2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01" name="Google Shape;301;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 name="Google Shape;302;p27"/>
          <p:cNvGrpSpPr/>
          <p:nvPr/>
        </p:nvGrpSpPr>
        <p:grpSpPr>
          <a:xfrm>
            <a:off x="6762480" y="2546254"/>
            <a:ext cx="1024386" cy="1522884"/>
            <a:chOff x="6505573" y="2745170"/>
            <a:chExt cx="1122000" cy="1668000"/>
          </a:xfrm>
        </p:grpSpPr>
        <p:sp>
          <p:nvSpPr>
            <p:cNvPr id="303" name="Google Shape;303;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7" name="Google Shape;307;p27"/>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08" name="Google Shape;308;p2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27"/>
          <p:cNvGrpSpPr/>
          <p:nvPr/>
        </p:nvGrpSpPr>
        <p:grpSpPr>
          <a:xfrm>
            <a:off x="6405845" y="3121897"/>
            <a:ext cx="520684" cy="1036470"/>
            <a:chOff x="9543736" y="4486132"/>
            <a:chExt cx="570300" cy="1135235"/>
          </a:xfrm>
        </p:grpSpPr>
        <p:sp>
          <p:nvSpPr>
            <p:cNvPr id="310" name="Google Shape;310;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4" name="Google Shape;314;p27"/>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15" name="Google Shape;315;p2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 name="Google Shape;316;p27"/>
          <p:cNvGrpSpPr/>
          <p:nvPr/>
        </p:nvGrpSpPr>
        <p:grpSpPr>
          <a:xfrm>
            <a:off x="7564804" y="3443361"/>
            <a:ext cx="455496" cy="692277"/>
            <a:chOff x="7384375" y="3728000"/>
            <a:chExt cx="498900" cy="758244"/>
          </a:xfrm>
        </p:grpSpPr>
        <p:sp>
          <p:nvSpPr>
            <p:cNvPr id="317" name="Google Shape;317;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 name="Google Shape;321;p27"/>
          <p:cNvGrpSpPr/>
          <p:nvPr/>
        </p:nvGrpSpPr>
        <p:grpSpPr>
          <a:xfrm>
            <a:off x="7564836" y="3561758"/>
            <a:ext cx="478081" cy="462776"/>
            <a:chOff x="7384385" y="3857442"/>
            <a:chExt cx="523637" cy="506874"/>
          </a:xfrm>
        </p:grpSpPr>
        <p:sp>
          <p:nvSpPr>
            <p:cNvPr id="322" name="Google Shape;322;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27"/>
            <p:cNvGrpSpPr/>
            <p:nvPr/>
          </p:nvGrpSpPr>
          <p:grpSpPr>
            <a:xfrm>
              <a:off x="7384385" y="3857442"/>
              <a:ext cx="523637" cy="498900"/>
              <a:chOff x="7384385" y="3857442"/>
              <a:chExt cx="523637" cy="498900"/>
            </a:xfrm>
          </p:grpSpPr>
          <p:sp>
            <p:nvSpPr>
              <p:cNvPr id="324" name="Google Shape;324;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26" name="Google Shape;326;p27"/>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27" name="Google Shape;327;p27"/>
          <p:cNvGrpSpPr/>
          <p:nvPr/>
        </p:nvGrpSpPr>
        <p:grpSpPr>
          <a:xfrm>
            <a:off x="8110843" y="3443361"/>
            <a:ext cx="435785" cy="692277"/>
            <a:chOff x="7982421" y="3727763"/>
            <a:chExt cx="477311" cy="758244"/>
          </a:xfrm>
        </p:grpSpPr>
        <p:sp>
          <p:nvSpPr>
            <p:cNvPr id="328" name="Google Shape;328;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6" name="Google Shape;336;p27"/>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pic>
        <p:nvPicPr>
          <p:cNvPr id="337" name="Google Shape;337;p27"/>
          <p:cNvPicPr preferRelativeResize="0"/>
          <p:nvPr/>
        </p:nvPicPr>
        <p:blipFill>
          <a:blip r:embed="rId4">
            <a:alphaModFix/>
          </a:blip>
          <a:stretch>
            <a:fillRect/>
          </a:stretch>
        </p:blipFill>
        <p:spPr>
          <a:xfrm>
            <a:off x="4708234" y="2086500"/>
            <a:ext cx="1054610" cy="970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endParaRPr/>
          </a:p>
        </p:txBody>
      </p:sp>
      <p:sp>
        <p:nvSpPr>
          <p:cNvPr id="240" name="Google Shape;240;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CACACA"/>
                </a:solidFill>
                <a:latin typeface="Montserrat"/>
                <a:ea typeface="Montserrat"/>
                <a:cs typeface="Montserrat"/>
                <a:sym typeface="Montserrat"/>
              </a:rPr>
              <a:t>Literature Review</a:t>
            </a:r>
            <a:endParaRPr b="1" sz="1800">
              <a:solidFill>
                <a:srgbClr val="CACACA"/>
              </a:solidFill>
              <a:latin typeface="Average"/>
              <a:ea typeface="Average"/>
              <a:cs typeface="Average"/>
              <a:sym typeface="Average"/>
            </a:endParaRPr>
          </a:p>
        </p:txBody>
      </p:sp>
      <p:sp>
        <p:nvSpPr>
          <p:cNvPr id="241" name="Google Shape;241;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42" name="Google Shape;242;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1297500" y="393750"/>
            <a:ext cx="5565900" cy="6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Literature review</a:t>
            </a:r>
            <a:endParaRPr/>
          </a:p>
        </p:txBody>
      </p:sp>
      <p:sp>
        <p:nvSpPr>
          <p:cNvPr id="248" name="Google Shape;248;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latin typeface="Times New Roman"/>
                <a:ea typeface="Times New Roman"/>
                <a:cs typeface="Times New Roman"/>
                <a:sym typeface="Times New Roman"/>
              </a:rPr>
              <a:t>Traffic Signal Violation Detection using Artificial Intelligence and Deep Learning using image processing, yolo v3 mainly DNN by Franklin, Mohana in IEEE format: This implementation obtained an accuracy of 97.67% for vehicle count detection and an accuracy of 89.24% for speed violation  detection. A major requirement for the model to be trained or to be tested is the presence of data. Unavailability of labeled data in “class imbalance” increases the time required to implement a well- defined working anomaly detector. Increasing in WSN and IOT without doughty generates large amounts of data, which makes it even more difficult to label them, and differentiates between “normal” and “abnormal” data sets. Due to all the facts stated above, it comes as a challenge to develop new anomaly detection algorithms. With the increasing growth in traffic density all over the world, it possesses a great challenge to traffic management. Emphasis should be that a large area is covered and the high volume of traffic monitoring and detection from a single input source using parallel computation. Further enhancements are required to reduce computational time at high traffic volume roads. Detection of traffic violation in the video surveillance is challenging as the number of vehicles on the road and traffic rules are dependent on the different areas of the road and timings. This paper proposes that the YOLOv3 algorithm is suitable for traffic violation detection. Results show that the detection of multiple traffic violations from a single input source is archivable. The system has an accuracy of 97.67% for vehicle count detection and an accuracy of 89.24% to detect the vehicle speed. The detection time is lower for high dense traffic flow. Thus, the system operation speed is dependent on the density of traffic.[1]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idx="1" type="body"/>
          </p:nvPr>
        </p:nvSpPr>
        <p:spPr>
          <a:xfrm>
            <a:off x="1113425" y="433550"/>
            <a:ext cx="7882800" cy="4848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latin typeface="Times New Roman"/>
                <a:ea typeface="Times New Roman"/>
                <a:cs typeface="Times New Roman"/>
                <a:sym typeface="Times New Roman"/>
              </a:rPr>
              <a:t>Deep learning based Detection of One Way Traffic Rule Violation of Three Wheeler Vehicles using Deep learning; OpenCV and tensorflow by Mampilayil, Rahamathullah in IEEE format: The accuracy of this system was found to be 90.8%. Deep learning based Detection of One Way Traffic Rule Violation of Three Wheeler Vehicles. The most important step in this system is to detect the three wheeler vehicles and to track them. Tensorflow along with OpenCV can be used to detect the three wheeler vehicles. Object detection using tensorflow is performed by using the frozen inference graph model. This inference graph is prepared using the model configuration and trained checkpoint. Three wheeler vehicles are trained using a pre-trained object detection model provided by Tensoflow's object detection model zoo. In the pre-processing step the input video is converted into frames for video processing. Efficient management of the traffic road is demanding for efficient transportation and it is also essential for the people who manage the traffic video surveillance. This paper has presented an effective framework to detect three wheeler vehicles and a method to detect one way traffic rule violations. Since this framework does not use any sensors it is cost effective and readily deployable. This method can be used for the proper management of traffic in one way traffic areas.[2] Deep learning based vehicle violation detection system using yolo, SORT, CNN by Xu, Yidong in IEEE format: Compared with the traditional detection and monitoring based on physical equipment, their system is completely based on computer vision, where the cutting-edge achievements of deep learning have been improved and applied. The system is not only more intelligent, but also can reduce the cost to a greater extent. Experiments illustrate that the system can meet the needs of the intelligent management of urban traffic through real-time monitoring and data analysis of the traffic scenes. Data Quality, Computational Resources, Interpretability, Robustness, Ethical and Legal Concerns were limitations. They designed and implemented the vehicle violation detection system based on the deep learning technology, which combines several popular function modules, such as object detection, multi-object tracking, license plate recognition, and multi-attribute recognition. In addition, two novel violation detection modules, i.e., red light running detection and impolite pedestrian detection are also proposed. This system provides effective technical support for the development of intelligent traffic management, and also improves the practical application value of deep learning technology. Due to space reasons, many small designs, such as dynamic analysis and storage of data, are not discussed in detail here.[3]</a:t>
            </a:r>
            <a:endParaRPr>
              <a:highlight>
                <a:srgbClr val="FAFAFA"/>
              </a:highlight>
              <a:latin typeface="Arial"/>
              <a:ea typeface="Arial"/>
              <a:cs typeface="Arial"/>
              <a:sym typeface="Arial"/>
            </a:endParaRPr>
          </a:p>
          <a:p>
            <a:pPr indent="0" lvl="0" marL="0" rtl="0" algn="just">
              <a:spcBef>
                <a:spcPts val="0"/>
              </a:spcBef>
              <a:spcAft>
                <a:spcPts val="0"/>
              </a:spcAft>
              <a:buNone/>
            </a:pPr>
            <a:r>
              <a:t/>
            </a:r>
            <a:endParaRPr sz="1100">
              <a:latin typeface="Times New Roman"/>
              <a:ea typeface="Times New Roman"/>
              <a:cs typeface="Times New Roman"/>
              <a:sym typeface="Times New Roman"/>
            </a:endParaRPr>
          </a:p>
          <a:p>
            <a:pPr indent="0" lvl="0" marL="0" rtl="0" algn="just">
              <a:spcBef>
                <a:spcPts val="0"/>
              </a:spcBef>
              <a:spcAft>
                <a:spcPts val="0"/>
              </a:spcAft>
              <a:buNone/>
            </a:pPr>
            <a:r>
              <a:t/>
            </a:r>
            <a:endParaRPr sz="11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idx="1" type="body"/>
          </p:nvPr>
        </p:nvSpPr>
        <p:spPr>
          <a:xfrm>
            <a:off x="1113425" y="78800"/>
            <a:ext cx="7646400" cy="5143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latin typeface="Times New Roman"/>
                <a:ea typeface="Times New Roman"/>
                <a:cs typeface="Times New Roman"/>
                <a:sym typeface="Times New Roman"/>
              </a:rPr>
              <a:t>A Framework for automatic detection of traffic violations using darknet-53 and YOLOv3  by Malik; Suraksha in IEEE format: The model has two main phases, vehicle detection being the first. Vehicle detection is considered as an object detection issue and using the high-level Darknet-53 features moving vehicle objects are identified from the road. Once the vehicles are identified a review of the infraction circumstances are performed. The proposed system consists of the following modules: 1. Vehicle detection module 2. A graphical user interface (GUI) 3. Speed detection 4. In and Out Traffic of the City. Future investigation on the use of the created algorithm for additional sophisticated image processing methods. As a result, by skipping over other needless actions carried out by a background difference technique, this may enhance the program runtime of the system. Instead, a computer vision algorithm might be implemented to give the system greater intelligence. In order to strengthen this system, we intend to incorporate number plate detection with OCR assistance in the future. The developed algorithm successfully identified the project-specified type of infringement, which is disobeying traffic signals. The indicated traffic infraction has a varied threshold condition, which makes the convergence of detection different. The system offers traffic signal infraction detection. The system can also process one piece of data at a time.[4] Intelligent Traffic Violation Detection using yolo v3 mainly CNN Ravish, Shanta in IEEE format: This algorithm uses Convolutional Neural Networks (CNN) to detect an object and Darknet-53 as a feature extractor. The main advantage of using YOLOv3 is that it uses clustering analysis to cluster the input dataset to improve the prediction ability even with small vehicles. Traffic violations can be detected in a day light. But for the night time it becomes a great challenging task for detecting any kind of violations. Not only night time but there are other factors which will affect the detection such as, weather conditions during day and night, camera quality used for surveillance, etc. The other real time issue faced by Karnataka Traffic Police is that they are finding it difficult to identify the vehicle violating the rules in night time because of high beam headlights used by vehicles during night. When light rays from these bright sources reach the front element of the camera lens, which reflects or bounces back different elements, thereby potentially diminishing the quality of an image or video. There is some more future work in this paper as the algorithm used to detect the violation is not optimized. It’s a time-consuming process and needs few optimizations in the code. This paper proposes three automatic traffic violation detection using artificial intelligence and deep learning concepts. This paper uses the YOLOv3 concept for detecting 2-wheeler vehicles without helmet, seat belt detection and red signal jump violation features. The system will be very useful for Traffic Law enforcement authorities. The main benefits include reduced stress level, efficient and fast processing, 24/7 real time violation detection and reduced manual errors while monitoring.[5]</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idx="1" type="body"/>
          </p:nvPr>
        </p:nvSpPr>
        <p:spPr>
          <a:xfrm>
            <a:off x="1123300" y="157650"/>
            <a:ext cx="7340700" cy="462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latin typeface="Times New Roman"/>
                <a:ea typeface="Times New Roman"/>
                <a:cs typeface="Times New Roman"/>
                <a:sym typeface="Times New Roman"/>
              </a:rPr>
              <a:t>Traffic Rules Violation Detection using Machine Learning Techniques using Convoluted Neural Networks (CNN’s) like RCNN and OpenCV by Reddy, T. in IEEE format: This project entails the process of locating and identifying a certain car's registration number. Further, it uses Convoluted Neural Networks (CNN‟s), which is a class of Deep learning that comes under deep neural networking and is used for analyzing visual imagery. This project is built on TensorFlow and it relies on various libraries to perform the required actions. This system can detect three types of traffic violations. The proposed software supports signal violation by involving the algorithm called R-CNN algorithm. Image Processing 1. Gray scaling and blurring, 2. Background Subtraction, 3. Binary Threshold, 4. Dilation and 5. find the contours mentioned. As object Detection, mainly SVM is used. When a signal is violated, the proposed system detects it. Further, the program runtime can be improved by using a computer with high-speed processor specifications or GPU. Future research about the software of the designed algorithm can also utilize other advanced image processing techniques. In future, we can add penalty points, where we can detect which vehicle has more challan. Due to ignoring the not required steps at backend we can boost the program runtime of the system. A computer vision algorithm used instead of providing more intelligence in the system. Our future plan is to implement the number plate detection with OCR and penalty points, support to make this system more robust. We are going to implement all the traffic rules violation detection and all we will come with the concept called penalty points, when ever the license plate is detected, on top of the vehicle we will able to find penalty point, Penalty point of vehicle is the number of challans till now the vehicle didn‟t paid, This concept can make easy to police officer while going through camera and can take immediate action on vehicle which has more penalty points. When the signal violation detection system was executed on the input video which is gathered from CCTV footage, the input is preprocessed and after drawing predefined lines the output of the system is: wherever the violation of traffic rule occurs system takes a photograph from the CCTV camera, then subtract unnecessary image from it, which provides the features of the vehicles in the image that is required by the RCNN. The RCNN is used to detect whether the vehicle in the picture violates the traffic rule or not. Lastly, when the vehicle violates traffic rules the system crop image of the vehicle violators almost like the image shown. Later through the OpenCV we can recognize the license plate number of the vehicle which violates the traffic rule.[6]</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3"/>
          <p:cNvSpPr txBox="1"/>
          <p:nvPr>
            <p:ph idx="1" type="body"/>
          </p:nvPr>
        </p:nvSpPr>
        <p:spPr>
          <a:xfrm>
            <a:off x="1172550" y="768575"/>
            <a:ext cx="7164000" cy="3710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latin typeface="Times New Roman"/>
                <a:ea typeface="Times New Roman"/>
                <a:cs typeface="Times New Roman"/>
                <a:sym typeface="Times New Roman"/>
              </a:rPr>
              <a:t>Traffic Rules Violation Detection using Deep Learning using yolo, CNN by Tonge Be, Shashank in IEEE format: In the proposed approach, they first detected vehicles using object detection which is performed using YOLO, and then accordingly each vehicle is checked against appropriate violations viz. not wearing a helmet, violation of crosswalks. Helmet violation is detected using a CNN (Convolutional neural network) based classifier. Crosswalk violation is detected using Instance Segmentation by Mask R-CNN architecture. The proposed methodology provides an end to end autonomous system, when implemented would prove an upper hand in detecting violations. Thus strict regulations of traffic rule violations can be implemented resulting in better road safety and bring awareness among vehicle users. Future work for the proposed system can have a broad perspective. The scope can be extended to detect other violations of traffic rules that occur. This can include whether a four-wheeler driver is wearing a seat belt or not, detection of more than two persons riding a two-wheeler, detection of vehicles traveling against allowed direction (vehicles driving the wrong side), etc. Another issue in India is not all license plates have a standardized format thus detection of fancy number plates could be a big help in standardizing number plates thus strengthening traffic rules discipline.[7]</a:t>
            </a:r>
            <a:endParaRPr sz="1100">
              <a:latin typeface="Times New Roman"/>
              <a:ea typeface="Times New Roman"/>
              <a:cs typeface="Times New Roman"/>
              <a:sym typeface="Times New Roman"/>
            </a:endParaRPr>
          </a:p>
          <a:p>
            <a:pPr indent="0" lvl="0" marL="0" rtl="0" algn="just">
              <a:spcBef>
                <a:spcPts val="0"/>
              </a:spcBef>
              <a:spcAft>
                <a:spcPts val="0"/>
              </a:spcAft>
              <a:buNone/>
            </a:pPr>
            <a:r>
              <a:t/>
            </a:r>
            <a:endParaRPr sz="1100">
              <a:latin typeface="Times New Roman"/>
              <a:ea typeface="Times New Roman"/>
              <a:cs typeface="Times New Roman"/>
              <a:sym typeface="Times New Roman"/>
            </a:endParaRPr>
          </a:p>
          <a:p>
            <a:pPr indent="0" lvl="0" marL="0" rtl="0" algn="just">
              <a:spcBef>
                <a:spcPts val="0"/>
              </a:spcBef>
              <a:spcAft>
                <a:spcPts val="0"/>
              </a:spcAft>
              <a:buNone/>
            </a:pPr>
            <a:r>
              <a:t/>
            </a:r>
            <a:endParaRPr sz="1100">
              <a:latin typeface="Times New Roman"/>
              <a:ea typeface="Times New Roman"/>
              <a:cs typeface="Times New Roman"/>
              <a:sym typeface="Times New Roman"/>
            </a:endParaRPr>
          </a:p>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4"/>
          <p:cNvSpPr txBox="1"/>
          <p:nvPr>
            <p:ph idx="1" type="body"/>
          </p:nvPr>
        </p:nvSpPr>
        <p:spPr>
          <a:xfrm>
            <a:off x="1103575" y="423700"/>
            <a:ext cx="7223100" cy="4212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latin typeface="Times New Roman"/>
                <a:ea typeface="Times New Roman"/>
                <a:cs typeface="Times New Roman"/>
                <a:sym typeface="Times New Roman"/>
              </a:rPr>
              <a:t>I- TVS: Instantaneous-Traffic Violation Surveillance System Using Machine Learning like Google colab, tensor flow, matplotlib, easyocr, keras etc. by Lokhande, Shripad in IEEE format: They proposed an advanced system that utilizes AI and Machine Learning to provide timely violation data to offenders, including instances of signal jumping and riding a motorcycle without a helmet. The existing systems often require significant manpower and resources for monitoring and enforcement. The associated costs, including personnel salaries, training, and administrative overhead, can be substantial. Moreover, the revenue generated from traffic violations may not cover the expenses incurred in maintaining the system. The proposed system may require an upfront investment in infrastructure and technology integration. However, in the long run, it can prove to be more cost-effective compared to manual systems. Automated violation detection reduces the need for extensive human resources, resulting in potential cost savings. Additionally, the increased compliance resulting from real-time displays can generate revenue to offset implementation and maintenance expenses. The accuracy of Text- Recognition may suffer during foggy weather due to a drop in image quality. Reduced visibility and lower Megapixels in such conditions can lead to poor text detection accuracy. The image-processing may encounter challenges when cropping out the registration number plate from the vehicle if the color of the vehicle resembles that of the registration plate. This similarity can hinder efficient separation, impacting the accuracy of the text recognition process in such cases. This paper introduces a real-time traffic violation detection system utilizing a modified algorithm for precise identification of violations. By analyzing the current coordinates of vehicles, the system traces the frames and detects violations effectively. The neural network leverages pre-trained weights on a dataset and further trains on a separate dataset with parameter variations. Regular enhancements and modifications, coupled with a payment gateway, open up extensive applications in tracking and payment scenarios. By examining existing systems and conducting relevant research in this domain, we firmly believe that our proposed system can effectively manage traffic density control and violation detection.[8]</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5"/>
          <p:cNvSpPr txBox="1"/>
          <p:nvPr>
            <p:ph type="title"/>
          </p:nvPr>
        </p:nvSpPr>
        <p:spPr>
          <a:xfrm>
            <a:off x="1052550" y="2561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a:t>
            </a:r>
            <a:endParaRPr/>
          </a:p>
        </p:txBody>
      </p:sp>
      <p:sp>
        <p:nvSpPr>
          <p:cNvPr id="279" name="Google Shape;279;p25"/>
          <p:cNvSpPr txBox="1"/>
          <p:nvPr>
            <p:ph idx="1" type="body"/>
          </p:nvPr>
        </p:nvSpPr>
        <p:spPr>
          <a:xfrm>
            <a:off x="1307350" y="1103600"/>
            <a:ext cx="7590300" cy="4335600"/>
          </a:xfrm>
          <a:prstGeom prst="rect">
            <a:avLst/>
          </a:prstGeom>
        </p:spPr>
        <p:txBody>
          <a:bodyPr anchorCtr="0" anchor="t" bIns="91425" lIns="91425" spcFirstLastPara="1" rIns="91425" wrap="square" tIns="91425">
            <a:noAutofit/>
          </a:bodyPr>
          <a:lstStyle/>
          <a:p>
            <a:pPr indent="-12700" lvl="0" marL="368300" rtl="0" algn="l">
              <a:spcBef>
                <a:spcPts val="1200"/>
              </a:spcBef>
              <a:spcAft>
                <a:spcPts val="0"/>
              </a:spcAft>
              <a:buNone/>
            </a:pPr>
            <a:r>
              <a:rPr lang="en-GB">
                <a:latin typeface="Arial"/>
                <a:ea typeface="Arial"/>
                <a:cs typeface="Arial"/>
                <a:sym typeface="Arial"/>
              </a:rPr>
              <a:t>1.Franklin, R. J., &amp; Mohana. (2020). Traffic signal violation detection using artificial intelligence and Deep Learning. </a:t>
            </a:r>
            <a:r>
              <a:rPr i="1" lang="en-GB">
                <a:latin typeface="Arial"/>
                <a:ea typeface="Arial"/>
                <a:cs typeface="Arial"/>
                <a:sym typeface="Arial"/>
              </a:rPr>
              <a:t>2020 5th International Conference on Communication and Electronics Systems (ICCES)</a:t>
            </a:r>
            <a:r>
              <a:rPr lang="en-GB">
                <a:latin typeface="Arial"/>
                <a:ea typeface="Arial"/>
                <a:cs typeface="Arial"/>
                <a:sym typeface="Arial"/>
              </a:rPr>
              <a:t>. doi:10.1109/icces48766.2020.9137873 </a:t>
            </a:r>
            <a:endParaRPr>
              <a:latin typeface="Arial"/>
              <a:ea typeface="Arial"/>
              <a:cs typeface="Arial"/>
              <a:sym typeface="Arial"/>
            </a:endParaRPr>
          </a:p>
          <a:p>
            <a:pPr indent="-12700" lvl="0" marL="368300" rtl="0" algn="l">
              <a:spcBef>
                <a:spcPts val="1200"/>
              </a:spcBef>
              <a:spcAft>
                <a:spcPts val="0"/>
              </a:spcAft>
              <a:buNone/>
            </a:pPr>
            <a:r>
              <a:rPr lang="en-GB">
                <a:latin typeface="Arial"/>
                <a:ea typeface="Arial"/>
                <a:cs typeface="Arial"/>
                <a:sym typeface="Arial"/>
              </a:rPr>
              <a:t>2.Mampilayil, H. R., &amp; K., R. (2019). Deep learning based detection of one way traffic rule violation of three wheeler vehicles. </a:t>
            </a:r>
            <a:r>
              <a:rPr i="1" lang="en-GB">
                <a:latin typeface="Arial"/>
                <a:ea typeface="Arial"/>
                <a:cs typeface="Arial"/>
                <a:sym typeface="Arial"/>
              </a:rPr>
              <a:t>2019 International Conference on Intelligent Computing and Control Systems (ICCS)</a:t>
            </a:r>
            <a:r>
              <a:rPr lang="en-GB">
                <a:latin typeface="Arial"/>
                <a:ea typeface="Arial"/>
                <a:cs typeface="Arial"/>
                <a:sym typeface="Arial"/>
              </a:rPr>
              <a:t>. doi:10.1109/iccs45141.2019.9065638 </a:t>
            </a:r>
            <a:endParaRPr>
              <a:latin typeface="Arial"/>
              <a:ea typeface="Arial"/>
              <a:cs typeface="Arial"/>
              <a:sym typeface="Arial"/>
            </a:endParaRPr>
          </a:p>
          <a:p>
            <a:pPr indent="-12700" lvl="0" marL="368300" rtl="0" algn="l">
              <a:spcBef>
                <a:spcPts val="1200"/>
              </a:spcBef>
              <a:spcAft>
                <a:spcPts val="0"/>
              </a:spcAft>
              <a:buNone/>
            </a:pPr>
            <a:r>
              <a:rPr lang="en-GB">
                <a:latin typeface="Arial"/>
                <a:ea typeface="Arial"/>
                <a:cs typeface="Arial"/>
                <a:sym typeface="Arial"/>
              </a:rPr>
              <a:t>3.Xu, R., Chen, Y., Chen, X., &amp; Chen, S. (2021). Deep Learning Based Vehicle Violation Detection System. </a:t>
            </a:r>
            <a:r>
              <a:rPr i="1" lang="en-GB">
                <a:latin typeface="Arial"/>
                <a:ea typeface="Arial"/>
                <a:cs typeface="Arial"/>
                <a:sym typeface="Arial"/>
              </a:rPr>
              <a:t>2021 6th International Conference on Intelligent Computing and Signal Processing (ICSP)</a:t>
            </a:r>
            <a:r>
              <a:rPr lang="en-GB">
                <a:latin typeface="Arial"/>
                <a:ea typeface="Arial"/>
                <a:cs typeface="Arial"/>
                <a:sym typeface="Arial"/>
              </a:rPr>
              <a:t>. doi:10.1109/icsp51882.2021.9408935 </a:t>
            </a:r>
            <a:endParaRPr>
              <a:latin typeface="Arial"/>
              <a:ea typeface="Arial"/>
              <a:cs typeface="Arial"/>
              <a:sym typeface="Arial"/>
            </a:endParaRPr>
          </a:p>
          <a:p>
            <a:pPr indent="-12700" lvl="0" marL="368300" rtl="0" algn="l">
              <a:spcBef>
                <a:spcPts val="1200"/>
              </a:spcBef>
              <a:spcAft>
                <a:spcPts val="0"/>
              </a:spcAft>
              <a:buNone/>
            </a:pPr>
            <a:r>
              <a:rPr lang="en-GB">
                <a:latin typeface="Arial"/>
                <a:ea typeface="Arial"/>
                <a:cs typeface="Arial"/>
                <a:sym typeface="Arial"/>
              </a:rPr>
              <a:t>4.Malik, A., Bisht, S., Tripathi, Y., Kumar, P., Gangodkar, D. R., &amp; S., N. C. (2023). A framework for automatic detection of traffic violations. </a:t>
            </a:r>
            <a:r>
              <a:rPr i="1" lang="en-GB">
                <a:latin typeface="Arial"/>
                <a:ea typeface="Arial"/>
                <a:cs typeface="Arial"/>
                <a:sym typeface="Arial"/>
              </a:rPr>
              <a:t>2023 2nd International Conference on Futuristic Technologies (INCOFT)</a:t>
            </a:r>
            <a:r>
              <a:rPr lang="en-GB">
                <a:latin typeface="Arial"/>
                <a:ea typeface="Arial"/>
                <a:cs typeface="Arial"/>
                <a:sym typeface="Arial"/>
              </a:rPr>
              <a:t>. doi:10.1109/incoft60753.2023.10425543 </a:t>
            </a:r>
            <a:endParaRPr>
              <a:latin typeface="Arial"/>
              <a:ea typeface="Arial"/>
              <a:cs typeface="Arial"/>
              <a:sym typeface="Arial"/>
            </a:endParaRPr>
          </a:p>
          <a:p>
            <a:pPr indent="-12700" lvl="0" marL="368300" rtl="0" algn="l">
              <a:spcBef>
                <a:spcPts val="1200"/>
              </a:spcBef>
              <a:spcAft>
                <a:spcPts val="0"/>
              </a:spcAft>
              <a:buNone/>
            </a:pPr>
            <a:r>
              <a:t/>
            </a:r>
            <a:endParaRPr>
              <a:latin typeface="Arial"/>
              <a:ea typeface="Arial"/>
              <a:cs typeface="Arial"/>
              <a:sym typeface="Arial"/>
            </a:endParaRPr>
          </a:p>
          <a:p>
            <a:pPr indent="-12700" lvl="0" marL="368300" rtl="0" algn="l">
              <a:spcBef>
                <a:spcPts val="1200"/>
              </a:spcBef>
              <a:spcAft>
                <a:spcPts val="1200"/>
              </a:spcAft>
              <a:buNone/>
            </a:pPr>
            <a:r>
              <a:t/>
            </a:r>
            <a:endParaRPr>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